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Nuni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Nuni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2e2873b8b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2e2873b8b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Travis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2e2873b8b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2e2873b8b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Travis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187a7d678d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187a7d678d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tested both the Manhattan and Euclidean Heuristic models in our program.  From the player’s position and we can determine the heuristic cost to any given tile on the map by use of previously assigned tile id numbers. </a:t>
            </a:r>
            <a:r>
              <a:rPr lang="en">
                <a:solidFill>
                  <a:schemeClr val="dk1"/>
                </a:solidFill>
              </a:rPr>
              <a:t>For example if I wanted to find my way to the sphinx’s riddle tile, I would use 24 as my tile_num.  </a:t>
            </a:r>
            <a:r>
              <a:rPr lang="en"/>
              <a:t>If the tile number was a zero, that indicated that tile was one of our </a:t>
            </a:r>
            <a:r>
              <a:rPr lang="en"/>
              <a:t>obstacle</a:t>
            </a:r>
            <a:r>
              <a:rPr lang="en"/>
              <a:t> tiles the player can’t pass through. We gave it such a large heuristic cost so the program never even </a:t>
            </a:r>
            <a:r>
              <a:rPr lang="en"/>
              <a:t>considers that tile a possibility.</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didn’t find much difference between the two Heuristic methods, probably due to the small size of our map. Ultimately we decided to stick with the Manhattan Heuristic since our players won’t be moving diagonally at any point in the game.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188a5f1f2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188a5f1f2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part of the game you can move from one secret tunnel to the other only a cost of one action. So it was </a:t>
            </a:r>
            <a:r>
              <a:rPr lang="en"/>
              <a:t>advantageous</a:t>
            </a:r>
            <a:r>
              <a:rPr lang="en"/>
              <a:t> for us to use them in cases where taking the tunnel would overall save you steps to the goal, even if that meant </a:t>
            </a:r>
            <a:r>
              <a:rPr lang="en"/>
              <a:t>moving away from the goal to begin with. Running the heuristics as it was rarely gave us this result in our A* adaptations, especially in spread out maps like this one. We adapted so that after getting the heuristics values for each tile, it would determine which secret tunnel entrance was closer. The farther secret tunnel entrance </a:t>
            </a:r>
            <a:r>
              <a:rPr lang="en">
                <a:solidFill>
                  <a:schemeClr val="dk1"/>
                </a:solidFill>
              </a:rPr>
              <a:t>tile </a:t>
            </a:r>
            <a:r>
              <a:rPr lang="en"/>
              <a:t>heuristic cost would become equal to the closer secret tunnel entrance tile </a:t>
            </a:r>
            <a:r>
              <a:rPr lang="en">
                <a:solidFill>
                  <a:schemeClr val="dk1"/>
                </a:solidFill>
              </a:rPr>
              <a:t>heuristic cost + 1. We would then find create a second heuristic map based on the farther secret tile and add farther secret tile heuristic value to each of those values.  We then compare the two heuristic maps and at each point we keep the smaller heuristic value.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While the example you see here using the starting tile and the end tile, this works just as well from any two given tiles.</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188a5f1f2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188a5f1f2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ran into a problem when in the Manhattan with or without the extra secret </a:t>
            </a:r>
            <a:r>
              <a:rPr lang="en"/>
              <a:t>heuristic</a:t>
            </a:r>
            <a:r>
              <a:rPr lang="en"/>
              <a:t> code it both secret tunnels tiles had the same heuristic cost, the map would sometimes get confused, prioritizing taking the tunnel to rather than continuing on its path. This would also happen with the Euclidean heuristic if we included the secret tunnel portion as you can see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example all methods determined the fastest path was through the tunnel, because the tunnel was only one more to move and then would find the goal in 12 actions. But if they just went around the bottom it would take 9 actions. This is obviously a problem.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 Answer Questions:</a:t>
            </a:r>
            <a:endParaRPr>
              <a:solidFill>
                <a:schemeClr val="dk1"/>
              </a:solidFill>
            </a:endParaRPr>
          </a:p>
          <a:p>
            <a:pPr indent="0" lvl="0" marL="0" rtl="0" algn="l">
              <a:spcBef>
                <a:spcPts val="0"/>
              </a:spcBef>
              <a:spcAft>
                <a:spcPts val="0"/>
              </a:spcAft>
              <a:buNone/>
            </a:pPr>
            <a:r>
              <a:rPr lang="en">
                <a:solidFill>
                  <a:schemeClr val="dk1"/>
                </a:solidFill>
              </a:rPr>
              <a:t>(</a:t>
            </a:r>
            <a:r>
              <a:rPr lang="en">
                <a:solidFill>
                  <a:schemeClr val="dk1"/>
                </a:solidFill>
              </a:rPr>
              <a:t>While without the secret portion, the Euclidean method would work, the Euclidean would then not be able to use the secret tunnel in larger maps as we showed previously. )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188a5f1f2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188a5f1f2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solved this problem by first running our manhattan heuristic from the player’s position with secret tunnel heuristic part included. Then we would repeat the step from the goal point.  We would then add the two heuristic maps together.  This would make the tiles that were far away from both the starting point and the goal tile less likely to be used, even if they have a connected tunnel.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188a5f1f2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188a5f1f2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with that </a:t>
            </a:r>
            <a:r>
              <a:rPr lang="en"/>
              <a:t>addition</a:t>
            </a:r>
            <a:r>
              <a:rPr lang="en"/>
              <a:t> it still able to calculate the shortest path if </a:t>
            </a:r>
            <a:r>
              <a:rPr lang="en">
                <a:solidFill>
                  <a:schemeClr val="dk1"/>
                </a:solidFill>
              </a:rPr>
              <a:t>secret tunnel</a:t>
            </a:r>
            <a:r>
              <a:rPr lang="en"/>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187a7d678d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187a7d678d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187a7d678d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187a7d678d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Travis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187a7d678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187a7d678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188a5f1f2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188a5f1f2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1892497e2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1892497e2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187a7d678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187a7d678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187a7d678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187a7d678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187a7d678d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187a7d678d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Just a quick rundown to help you understand what we are talking about.  These filler tiles were used to signify the player couldn’t move in that space.  The start tile is where the player starts. The secret tunnels let you warp to one another for one action. The end tile is where you want to bring the fire of eidolon. The event tiles have event tokens that have to be </a:t>
            </a:r>
            <a:r>
              <a:rPr lang="en"/>
              <a:t>broken</a:t>
            </a:r>
            <a:r>
              <a:rPr lang="en"/>
              <a:t> before getting the fire of eidolon from the fire of eidolon tile. There are three primary color tiles </a:t>
            </a:r>
            <a:r>
              <a:rPr lang="en">
                <a:solidFill>
                  <a:schemeClr val="dk1"/>
                </a:solidFill>
              </a:rPr>
              <a:t>red, green, blue</a:t>
            </a:r>
            <a:r>
              <a:rPr lang="en"/>
              <a:t> with a wide variation of door positions, that put out their  respective color token, and finally there is the player.  For the examples in this presentation we will be using Magic Meeple Game’s all powerful mascot as our player as thanks for their support!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187a7d678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187a7d678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187a7d678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187a7d678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187a7d678d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187a7d678d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187a7d678d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187a7d678d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187a7d678d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187a7d678d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Travis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drive.google.com/file/d/1HC5prtNuB7n3NQ3iat3JBSYScnCC5L3H/view" TargetMode="Externa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researchgate.net/publication/236897587_D_Lite_Based_Real-Time_Multi-Agent_Path_Planning_in_Dynamic_Environment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0" Type="http://schemas.openxmlformats.org/officeDocument/2006/relationships/image" Target="../media/image33.png"/><Relationship Id="rId11" Type="http://schemas.openxmlformats.org/officeDocument/2006/relationships/image" Target="../media/image8.jpg"/><Relationship Id="rId22" Type="http://schemas.openxmlformats.org/officeDocument/2006/relationships/image" Target="../media/image1.png"/><Relationship Id="rId10" Type="http://schemas.openxmlformats.org/officeDocument/2006/relationships/image" Target="../media/image5.jpg"/><Relationship Id="rId21" Type="http://schemas.openxmlformats.org/officeDocument/2006/relationships/image" Target="../media/image38.png"/><Relationship Id="rId13" Type="http://schemas.openxmlformats.org/officeDocument/2006/relationships/image" Target="../media/image14.jpg"/><Relationship Id="rId12" Type="http://schemas.openxmlformats.org/officeDocument/2006/relationships/image" Target="../media/image10.jp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40.jpg"/><Relationship Id="rId9" Type="http://schemas.openxmlformats.org/officeDocument/2006/relationships/image" Target="../media/image6.jpg"/><Relationship Id="rId15" Type="http://schemas.openxmlformats.org/officeDocument/2006/relationships/image" Target="../media/image31.png"/><Relationship Id="rId14" Type="http://schemas.openxmlformats.org/officeDocument/2006/relationships/image" Target="../media/image15.jpg"/><Relationship Id="rId17" Type="http://schemas.openxmlformats.org/officeDocument/2006/relationships/image" Target="../media/image39.png"/><Relationship Id="rId16" Type="http://schemas.openxmlformats.org/officeDocument/2006/relationships/image" Target="../media/image35.png"/><Relationship Id="rId5" Type="http://schemas.openxmlformats.org/officeDocument/2006/relationships/image" Target="../media/image3.jpg"/><Relationship Id="rId19" Type="http://schemas.openxmlformats.org/officeDocument/2006/relationships/image" Target="../media/image36.png"/><Relationship Id="rId6" Type="http://schemas.openxmlformats.org/officeDocument/2006/relationships/image" Target="../media/image2.jpg"/><Relationship Id="rId18" Type="http://schemas.openxmlformats.org/officeDocument/2006/relationships/image" Target="../media/image30.png"/><Relationship Id="rId7" Type="http://schemas.openxmlformats.org/officeDocument/2006/relationships/image" Target="../media/image11.jpg"/><Relationship Id="rId8"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Fire of Eidolon</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Team Meatball:</a:t>
            </a:r>
            <a:endParaRPr/>
          </a:p>
          <a:p>
            <a:pPr indent="0" lvl="0" marL="0" rtl="0" algn="ctr">
              <a:spcBef>
                <a:spcPts val="0"/>
              </a:spcBef>
              <a:spcAft>
                <a:spcPts val="0"/>
              </a:spcAft>
              <a:buNone/>
            </a:pPr>
            <a:r>
              <a:rPr lang="en"/>
              <a:t>Mark Sneddon, Travis Carlisle, Josh Mecham, Tye Foster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2"/>
          <p:cNvSpPr txBox="1"/>
          <p:nvPr>
            <p:ph type="title"/>
          </p:nvPr>
        </p:nvSpPr>
        <p:spPr>
          <a:xfrm>
            <a:off x="653225" y="2593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Results</a:t>
            </a:r>
            <a:endParaRPr/>
          </a:p>
        </p:txBody>
      </p:sp>
      <p:pic>
        <p:nvPicPr>
          <p:cNvPr id="216" name="Google Shape;216;p22"/>
          <p:cNvPicPr preferRelativeResize="0"/>
          <p:nvPr/>
        </p:nvPicPr>
        <p:blipFill>
          <a:blip r:embed="rId3">
            <a:alphaModFix/>
          </a:blip>
          <a:stretch>
            <a:fillRect/>
          </a:stretch>
        </p:blipFill>
        <p:spPr>
          <a:xfrm>
            <a:off x="191283" y="1228775"/>
            <a:ext cx="4303291" cy="3533799"/>
          </a:xfrm>
          <a:prstGeom prst="rect">
            <a:avLst/>
          </a:prstGeom>
          <a:noFill/>
          <a:ln>
            <a:noFill/>
          </a:ln>
        </p:spPr>
      </p:pic>
      <p:pic>
        <p:nvPicPr>
          <p:cNvPr id="217" name="Google Shape;217;p22"/>
          <p:cNvPicPr preferRelativeResize="0"/>
          <p:nvPr/>
        </p:nvPicPr>
        <p:blipFill>
          <a:blip r:embed="rId4">
            <a:alphaModFix/>
          </a:blip>
          <a:stretch>
            <a:fillRect/>
          </a:stretch>
        </p:blipFill>
        <p:spPr>
          <a:xfrm>
            <a:off x="4638374" y="1225275"/>
            <a:ext cx="4344627" cy="35407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3"/>
          <p:cNvSpPr txBox="1"/>
          <p:nvPr>
            <p:ph type="title"/>
          </p:nvPr>
        </p:nvSpPr>
        <p:spPr>
          <a:xfrm>
            <a:off x="653225" y="2593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Results</a:t>
            </a:r>
            <a:endParaRPr/>
          </a:p>
        </p:txBody>
      </p:sp>
      <p:pic>
        <p:nvPicPr>
          <p:cNvPr id="223" name="Google Shape;223;p23"/>
          <p:cNvPicPr preferRelativeResize="0"/>
          <p:nvPr/>
        </p:nvPicPr>
        <p:blipFill>
          <a:blip r:embed="rId3">
            <a:alphaModFix/>
          </a:blip>
          <a:stretch>
            <a:fillRect/>
          </a:stretch>
        </p:blipFill>
        <p:spPr>
          <a:xfrm>
            <a:off x="212250" y="1291375"/>
            <a:ext cx="4306823" cy="3529583"/>
          </a:xfrm>
          <a:prstGeom prst="rect">
            <a:avLst/>
          </a:prstGeom>
          <a:noFill/>
          <a:ln>
            <a:noFill/>
          </a:ln>
        </p:spPr>
      </p:pic>
      <p:pic>
        <p:nvPicPr>
          <p:cNvPr id="224" name="Google Shape;224;p23"/>
          <p:cNvPicPr preferRelativeResize="0"/>
          <p:nvPr/>
        </p:nvPicPr>
        <p:blipFill>
          <a:blip r:embed="rId4">
            <a:alphaModFix/>
          </a:blip>
          <a:stretch>
            <a:fillRect/>
          </a:stretch>
        </p:blipFill>
        <p:spPr>
          <a:xfrm>
            <a:off x="4666975" y="1291363"/>
            <a:ext cx="4306825" cy="352958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4"/>
          <p:cNvSpPr txBox="1"/>
          <p:nvPr>
            <p:ph type="title"/>
          </p:nvPr>
        </p:nvSpPr>
        <p:spPr>
          <a:xfrm>
            <a:off x="433400" y="365875"/>
            <a:ext cx="3617100" cy="59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Manhattan Heuristic</a:t>
            </a:r>
            <a:endParaRPr/>
          </a:p>
        </p:txBody>
      </p:sp>
      <p:sp>
        <p:nvSpPr>
          <p:cNvPr id="230" name="Google Shape;230;p24"/>
          <p:cNvSpPr txBox="1"/>
          <p:nvPr>
            <p:ph type="title"/>
          </p:nvPr>
        </p:nvSpPr>
        <p:spPr>
          <a:xfrm>
            <a:off x="4601700" y="365875"/>
            <a:ext cx="3295500" cy="59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a:t>
            </a:r>
            <a:r>
              <a:rPr lang="en"/>
              <a:t>uclidean Heuristic</a:t>
            </a:r>
            <a:endParaRPr/>
          </a:p>
        </p:txBody>
      </p:sp>
      <p:pic>
        <p:nvPicPr>
          <p:cNvPr id="231" name="Google Shape;231;p24"/>
          <p:cNvPicPr preferRelativeResize="0"/>
          <p:nvPr/>
        </p:nvPicPr>
        <p:blipFill>
          <a:blip r:embed="rId3">
            <a:alphaModFix/>
          </a:blip>
          <a:stretch>
            <a:fillRect/>
          </a:stretch>
        </p:blipFill>
        <p:spPr>
          <a:xfrm>
            <a:off x="4478025" y="1141650"/>
            <a:ext cx="3640284" cy="1717575"/>
          </a:xfrm>
          <a:prstGeom prst="rect">
            <a:avLst/>
          </a:prstGeom>
          <a:noFill/>
          <a:ln>
            <a:noFill/>
          </a:ln>
        </p:spPr>
      </p:pic>
      <p:pic>
        <p:nvPicPr>
          <p:cNvPr id="232" name="Google Shape;232;p24"/>
          <p:cNvPicPr preferRelativeResize="0"/>
          <p:nvPr/>
        </p:nvPicPr>
        <p:blipFill>
          <a:blip r:embed="rId4">
            <a:alphaModFix/>
          </a:blip>
          <a:stretch>
            <a:fillRect/>
          </a:stretch>
        </p:blipFill>
        <p:spPr>
          <a:xfrm>
            <a:off x="468950" y="1141650"/>
            <a:ext cx="3680500" cy="1717575"/>
          </a:xfrm>
          <a:prstGeom prst="rect">
            <a:avLst/>
          </a:prstGeom>
          <a:noFill/>
          <a:ln>
            <a:noFill/>
          </a:ln>
        </p:spPr>
      </p:pic>
      <p:sp>
        <p:nvSpPr>
          <p:cNvPr id="233" name="Google Shape;233;p24"/>
          <p:cNvSpPr txBox="1"/>
          <p:nvPr/>
        </p:nvSpPr>
        <p:spPr>
          <a:xfrm>
            <a:off x="281925" y="3041300"/>
            <a:ext cx="4055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H = D * (|s_row - g_row| + |s_column - g_column|)</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H = Heuristic Cost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D = movement cost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s = start point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g = goal point</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234" name="Google Shape;234;p24"/>
          <p:cNvSpPr txBox="1"/>
          <p:nvPr/>
        </p:nvSpPr>
        <p:spPr>
          <a:xfrm>
            <a:off x="4406388" y="3114575"/>
            <a:ext cx="4446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H </a:t>
            </a:r>
            <a:r>
              <a:rPr lang="en">
                <a:latin typeface="Calibri"/>
                <a:ea typeface="Calibri"/>
                <a:cs typeface="Calibri"/>
                <a:sym typeface="Calibri"/>
              </a:rPr>
              <a:t>= D * (sqrt((s_row - g_row)</a:t>
            </a:r>
            <a:r>
              <a:rPr baseline="30000" lang="en">
                <a:latin typeface="Calibri"/>
                <a:ea typeface="Calibri"/>
                <a:cs typeface="Calibri"/>
                <a:sym typeface="Calibri"/>
              </a:rPr>
              <a:t>2</a:t>
            </a:r>
            <a:r>
              <a:rPr lang="en">
                <a:latin typeface="Calibri"/>
                <a:ea typeface="Calibri"/>
                <a:cs typeface="Calibri"/>
                <a:sym typeface="Calibri"/>
              </a:rPr>
              <a:t> + (s_column - g_column)</a:t>
            </a:r>
            <a:r>
              <a:rPr baseline="30000" lang="en">
                <a:latin typeface="Calibri"/>
                <a:ea typeface="Calibri"/>
                <a:cs typeface="Calibri"/>
                <a:sym typeface="Calibri"/>
              </a:rPr>
              <a:t>2</a:t>
            </a:r>
            <a:r>
              <a:rPr lang="en">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H = Heuristic Cost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D = movement cost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s = start point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g = goal point</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25"/>
          <p:cNvPicPr preferRelativeResize="0"/>
          <p:nvPr/>
        </p:nvPicPr>
        <p:blipFill>
          <a:blip r:embed="rId3">
            <a:alphaModFix/>
          </a:blip>
          <a:stretch>
            <a:fillRect/>
          </a:stretch>
        </p:blipFill>
        <p:spPr>
          <a:xfrm>
            <a:off x="5238750" y="691138"/>
            <a:ext cx="3121625" cy="3889876"/>
          </a:xfrm>
          <a:prstGeom prst="rect">
            <a:avLst/>
          </a:prstGeom>
          <a:noFill/>
          <a:ln>
            <a:noFill/>
          </a:ln>
        </p:spPr>
      </p:pic>
      <p:pic>
        <p:nvPicPr>
          <p:cNvPr id="240" name="Google Shape;240;p25"/>
          <p:cNvPicPr preferRelativeResize="0"/>
          <p:nvPr/>
        </p:nvPicPr>
        <p:blipFill>
          <a:blip r:embed="rId4">
            <a:alphaModFix/>
          </a:blip>
          <a:stretch>
            <a:fillRect/>
          </a:stretch>
        </p:blipFill>
        <p:spPr>
          <a:xfrm>
            <a:off x="261900" y="715875"/>
            <a:ext cx="4933950" cy="2359715"/>
          </a:xfrm>
          <a:prstGeom prst="rect">
            <a:avLst/>
          </a:prstGeom>
          <a:noFill/>
          <a:ln>
            <a:noFill/>
          </a:ln>
        </p:spPr>
      </p:pic>
      <p:sp>
        <p:nvSpPr>
          <p:cNvPr id="241" name="Google Shape;241;p25"/>
          <p:cNvSpPr txBox="1"/>
          <p:nvPr>
            <p:ph type="title"/>
          </p:nvPr>
        </p:nvSpPr>
        <p:spPr>
          <a:xfrm>
            <a:off x="250425" y="236200"/>
            <a:ext cx="4805400" cy="59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Heuristic for Secret Tunnels</a:t>
            </a:r>
            <a:endParaRPr/>
          </a:p>
        </p:txBody>
      </p:sp>
      <p:sp>
        <p:nvSpPr>
          <p:cNvPr id="242" name="Google Shape;242;p25"/>
          <p:cNvSpPr txBox="1"/>
          <p:nvPr/>
        </p:nvSpPr>
        <p:spPr>
          <a:xfrm>
            <a:off x="214225" y="2971925"/>
            <a:ext cx="4956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Heuristic Cost: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far_secret_tile</a:t>
            </a:r>
            <a:r>
              <a:rPr lang="en">
                <a:latin typeface="Calibri"/>
                <a:ea typeface="Calibri"/>
                <a:cs typeface="Calibri"/>
                <a:sym typeface="Calibri"/>
              </a:rPr>
              <a:t> = close_secret_tile + 1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Secret H</a:t>
            </a:r>
            <a:r>
              <a:rPr lang="en">
                <a:latin typeface="Calibri"/>
                <a:ea typeface="Calibri"/>
                <a:cs typeface="Calibri"/>
                <a:sym typeface="Calibri"/>
              </a:rPr>
              <a:t>eu</a:t>
            </a:r>
            <a:r>
              <a:rPr lang="en">
                <a:latin typeface="Calibri"/>
                <a:ea typeface="Calibri"/>
                <a:cs typeface="Calibri"/>
                <a:sym typeface="Calibri"/>
              </a:rPr>
              <a:t>ristic Map:</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Tile = Manhattan_Hearusitic(</a:t>
            </a:r>
            <a:r>
              <a:rPr lang="en">
                <a:latin typeface="Calibri"/>
                <a:ea typeface="Calibri"/>
                <a:cs typeface="Calibri"/>
                <a:sym typeface="Calibri"/>
              </a:rPr>
              <a:t>far_secret_tile) + far_secret_tile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Final Heuristic Map:</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Final = smaller(start_heurusitic map, secret_heurustic_map)</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26"/>
          <p:cNvPicPr preferRelativeResize="0"/>
          <p:nvPr/>
        </p:nvPicPr>
        <p:blipFill>
          <a:blip r:embed="rId3">
            <a:alphaModFix/>
          </a:blip>
          <a:stretch>
            <a:fillRect/>
          </a:stretch>
        </p:blipFill>
        <p:spPr>
          <a:xfrm>
            <a:off x="389850" y="390775"/>
            <a:ext cx="2684683" cy="3988998"/>
          </a:xfrm>
          <a:prstGeom prst="rect">
            <a:avLst/>
          </a:prstGeom>
          <a:noFill/>
          <a:ln>
            <a:noFill/>
          </a:ln>
        </p:spPr>
      </p:pic>
      <p:pic>
        <p:nvPicPr>
          <p:cNvPr id="248" name="Google Shape;248;p26"/>
          <p:cNvPicPr preferRelativeResize="0"/>
          <p:nvPr/>
        </p:nvPicPr>
        <p:blipFill>
          <a:blip r:embed="rId4">
            <a:alphaModFix/>
          </a:blip>
          <a:stretch>
            <a:fillRect/>
          </a:stretch>
        </p:blipFill>
        <p:spPr>
          <a:xfrm>
            <a:off x="3320871" y="390775"/>
            <a:ext cx="2679809" cy="3988999"/>
          </a:xfrm>
          <a:prstGeom prst="rect">
            <a:avLst/>
          </a:prstGeom>
          <a:noFill/>
          <a:ln>
            <a:noFill/>
          </a:ln>
        </p:spPr>
      </p:pic>
      <p:pic>
        <p:nvPicPr>
          <p:cNvPr id="249" name="Google Shape;249;p26"/>
          <p:cNvPicPr preferRelativeResize="0"/>
          <p:nvPr/>
        </p:nvPicPr>
        <p:blipFill rotWithShape="1">
          <a:blip r:embed="rId5">
            <a:alphaModFix/>
          </a:blip>
          <a:srcRect b="803" l="0" r="0" t="0"/>
          <a:stretch/>
        </p:blipFill>
        <p:spPr>
          <a:xfrm>
            <a:off x="6207500" y="390775"/>
            <a:ext cx="2571449" cy="3820526"/>
          </a:xfrm>
          <a:prstGeom prst="rect">
            <a:avLst/>
          </a:prstGeom>
          <a:noFill/>
          <a:ln>
            <a:noFill/>
          </a:ln>
        </p:spPr>
      </p:pic>
      <p:sp>
        <p:nvSpPr>
          <p:cNvPr id="250" name="Google Shape;250;p26"/>
          <p:cNvSpPr txBox="1"/>
          <p:nvPr>
            <p:ph type="title"/>
          </p:nvPr>
        </p:nvSpPr>
        <p:spPr>
          <a:xfrm>
            <a:off x="1043975" y="4284875"/>
            <a:ext cx="1923300" cy="491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Manhattan </a:t>
            </a:r>
            <a:endParaRPr/>
          </a:p>
          <a:p>
            <a:pPr indent="0" lvl="0" marL="0" rtl="0" algn="l">
              <a:spcBef>
                <a:spcPts val="0"/>
              </a:spcBef>
              <a:spcAft>
                <a:spcPts val="0"/>
              </a:spcAft>
              <a:buNone/>
            </a:pPr>
            <a:r>
              <a:t/>
            </a:r>
            <a:endParaRPr/>
          </a:p>
        </p:txBody>
      </p:sp>
      <p:sp>
        <p:nvSpPr>
          <p:cNvPr id="251" name="Google Shape;251;p26"/>
          <p:cNvSpPr txBox="1"/>
          <p:nvPr>
            <p:ph type="title"/>
          </p:nvPr>
        </p:nvSpPr>
        <p:spPr>
          <a:xfrm>
            <a:off x="3968438" y="4284875"/>
            <a:ext cx="1923300" cy="491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Euclidean </a:t>
            </a:r>
            <a:endParaRPr/>
          </a:p>
          <a:p>
            <a:pPr indent="0" lvl="0" marL="0" rtl="0" algn="l">
              <a:spcBef>
                <a:spcPts val="0"/>
              </a:spcBef>
              <a:spcAft>
                <a:spcPts val="0"/>
              </a:spcAft>
              <a:buNone/>
            </a:pPr>
            <a:r>
              <a:t/>
            </a:r>
            <a:endParaRPr/>
          </a:p>
        </p:txBody>
      </p:sp>
      <p:sp>
        <p:nvSpPr>
          <p:cNvPr id="252" name="Google Shape;252;p26"/>
          <p:cNvSpPr txBox="1"/>
          <p:nvPr>
            <p:ph type="title"/>
          </p:nvPr>
        </p:nvSpPr>
        <p:spPr>
          <a:xfrm>
            <a:off x="6785675" y="4379775"/>
            <a:ext cx="1923300" cy="491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 Secret</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27"/>
          <p:cNvPicPr preferRelativeResize="0"/>
          <p:nvPr/>
        </p:nvPicPr>
        <p:blipFill>
          <a:blip r:embed="rId3">
            <a:alphaModFix/>
          </a:blip>
          <a:stretch>
            <a:fillRect/>
          </a:stretch>
        </p:blipFill>
        <p:spPr>
          <a:xfrm>
            <a:off x="5616500" y="342813"/>
            <a:ext cx="3000249" cy="4457875"/>
          </a:xfrm>
          <a:prstGeom prst="rect">
            <a:avLst/>
          </a:prstGeom>
          <a:noFill/>
          <a:ln>
            <a:noFill/>
          </a:ln>
        </p:spPr>
      </p:pic>
      <p:pic>
        <p:nvPicPr>
          <p:cNvPr id="258" name="Google Shape;258;p27"/>
          <p:cNvPicPr preferRelativeResize="0"/>
          <p:nvPr/>
        </p:nvPicPr>
        <p:blipFill>
          <a:blip r:embed="rId4">
            <a:alphaModFix/>
          </a:blip>
          <a:stretch>
            <a:fillRect/>
          </a:stretch>
        </p:blipFill>
        <p:spPr>
          <a:xfrm>
            <a:off x="666750" y="820050"/>
            <a:ext cx="4712449" cy="3734900"/>
          </a:xfrm>
          <a:prstGeom prst="rect">
            <a:avLst/>
          </a:prstGeom>
          <a:noFill/>
          <a:ln>
            <a:noFill/>
          </a:ln>
        </p:spPr>
      </p:pic>
      <p:sp>
        <p:nvSpPr>
          <p:cNvPr id="259" name="Google Shape;259;p27"/>
          <p:cNvSpPr txBox="1"/>
          <p:nvPr>
            <p:ph type="title"/>
          </p:nvPr>
        </p:nvSpPr>
        <p:spPr>
          <a:xfrm>
            <a:off x="620275" y="305450"/>
            <a:ext cx="4805400" cy="59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Adding the Goal Heuristic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28"/>
          <p:cNvPicPr preferRelativeResize="0"/>
          <p:nvPr/>
        </p:nvPicPr>
        <p:blipFill>
          <a:blip r:embed="rId3">
            <a:alphaModFix/>
          </a:blip>
          <a:stretch>
            <a:fillRect/>
          </a:stretch>
        </p:blipFill>
        <p:spPr>
          <a:xfrm>
            <a:off x="3020875" y="399700"/>
            <a:ext cx="2741576" cy="4090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we have now:</a:t>
            </a:r>
            <a:endParaRPr/>
          </a:p>
        </p:txBody>
      </p:sp>
      <p:sp>
        <p:nvSpPr>
          <p:cNvPr id="270" name="Google Shape;270;p2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0000"/>
              <a:t>VIDEO</a:t>
            </a:r>
            <a:endParaRPr sz="10000"/>
          </a:p>
        </p:txBody>
      </p:sp>
      <p:pic>
        <p:nvPicPr>
          <p:cNvPr id="271" name="Google Shape;271;p29" title="Eidolon run.mp4">
            <a:hlinkClick r:id="rId3"/>
          </p:cNvPr>
          <p:cNvPicPr preferRelativeResize="0"/>
          <p:nvPr/>
        </p:nvPicPr>
        <p:blipFill>
          <a:blip r:embed="rId4">
            <a:alphaModFix/>
          </a:blip>
          <a:stretch>
            <a:fillRect/>
          </a:stretch>
        </p:blipFill>
        <p:spPr>
          <a:xfrm>
            <a:off x="2286000" y="13987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 Implementations</a:t>
            </a:r>
            <a:endParaRPr/>
          </a:p>
        </p:txBody>
      </p:sp>
      <p:sp>
        <p:nvSpPr>
          <p:cNvPr id="277" name="Google Shape;277;p30"/>
          <p:cNvSpPr txBox="1"/>
          <p:nvPr>
            <p:ph idx="1" type="body"/>
          </p:nvPr>
        </p:nvSpPr>
        <p:spPr>
          <a:xfrm>
            <a:off x="665900" y="1663625"/>
            <a:ext cx="7659000" cy="3340500"/>
          </a:xfrm>
          <a:prstGeom prst="rect">
            <a:avLst/>
          </a:prstGeom>
        </p:spPr>
        <p:txBody>
          <a:bodyPr anchorCtr="0" anchor="t" bIns="91425" lIns="91425" spcFirstLastPara="1" rIns="91425" wrap="square" tIns="91425">
            <a:normAutofit lnSpcReduction="10000"/>
          </a:bodyPr>
          <a:lstStyle/>
          <a:p>
            <a:pPr indent="-336550" lvl="0" marL="457200" rtl="0" algn="l">
              <a:spcBef>
                <a:spcPts val="0"/>
              </a:spcBef>
              <a:spcAft>
                <a:spcPts val="0"/>
              </a:spcAft>
              <a:buSzPts val="1700"/>
              <a:buChar char="-"/>
            </a:pPr>
            <a:r>
              <a:rPr lang="en" sz="1700"/>
              <a:t>Autonomous Gameplay</a:t>
            </a:r>
            <a:endParaRPr sz="1700"/>
          </a:p>
          <a:p>
            <a:pPr indent="-323850" lvl="1" marL="914400" rtl="0" algn="l">
              <a:spcBef>
                <a:spcPts val="0"/>
              </a:spcBef>
              <a:spcAft>
                <a:spcPts val="0"/>
              </a:spcAft>
              <a:buSzPts val="1500"/>
              <a:buChar char="-"/>
            </a:pPr>
            <a:r>
              <a:rPr lang="en" sz="1500"/>
              <a:t>Auto task assignment for single/multiple agents</a:t>
            </a:r>
            <a:endParaRPr sz="1500"/>
          </a:p>
          <a:p>
            <a:pPr indent="-336550" lvl="0" marL="457200" rtl="0" algn="l">
              <a:spcBef>
                <a:spcPts val="0"/>
              </a:spcBef>
              <a:spcAft>
                <a:spcPts val="0"/>
              </a:spcAft>
              <a:buSzPts val="1700"/>
              <a:buChar char="-"/>
            </a:pPr>
            <a:r>
              <a:rPr lang="en" sz="1700"/>
              <a:t>Multiple agents</a:t>
            </a:r>
            <a:endParaRPr sz="1700"/>
          </a:p>
          <a:p>
            <a:pPr indent="-323850" lvl="1" marL="914400" rtl="0" algn="l">
              <a:spcBef>
                <a:spcPts val="0"/>
              </a:spcBef>
              <a:spcAft>
                <a:spcPts val="0"/>
              </a:spcAft>
              <a:buSzPts val="1500"/>
              <a:buChar char="-"/>
            </a:pPr>
            <a:r>
              <a:rPr lang="en" sz="1500"/>
              <a:t>Picking up tokens more expensive for certain agents	</a:t>
            </a:r>
            <a:endParaRPr sz="1500"/>
          </a:p>
          <a:p>
            <a:pPr indent="-323850" lvl="1" marL="914400" rtl="0" algn="l">
              <a:spcBef>
                <a:spcPts val="0"/>
              </a:spcBef>
              <a:spcAft>
                <a:spcPts val="0"/>
              </a:spcAft>
              <a:buSzPts val="1500"/>
              <a:buChar char="-"/>
            </a:pPr>
            <a:r>
              <a:rPr lang="en" sz="1500"/>
              <a:t>D* Lite Based Real-Time Multi-Agent Path Planning in Dynamic Environments [1]</a:t>
            </a:r>
            <a:endParaRPr sz="1500"/>
          </a:p>
          <a:p>
            <a:pPr indent="-323850" lvl="1" marL="914400" rtl="0" algn="l">
              <a:lnSpc>
                <a:spcPct val="130434"/>
              </a:lnSpc>
              <a:spcBef>
                <a:spcPts val="0"/>
              </a:spcBef>
              <a:spcAft>
                <a:spcPts val="0"/>
              </a:spcAft>
              <a:buSzPts val="1500"/>
              <a:buChar char="-"/>
            </a:pPr>
            <a:r>
              <a:rPr lang="en" sz="1500"/>
              <a:t>DARP: Divide Areas Algorithm for Optimal Multi-Robot Coverage Path Planning [2]</a:t>
            </a:r>
            <a:endParaRPr sz="1500"/>
          </a:p>
          <a:p>
            <a:pPr indent="-336550" lvl="0" marL="457200" rtl="0" algn="l">
              <a:spcBef>
                <a:spcPts val="0"/>
              </a:spcBef>
              <a:spcAft>
                <a:spcPts val="0"/>
              </a:spcAft>
              <a:buSzPts val="1700"/>
              <a:buChar char="-"/>
            </a:pPr>
            <a:r>
              <a:rPr lang="en" sz="1700"/>
              <a:t>Expanded Map</a:t>
            </a:r>
            <a:endParaRPr sz="1700"/>
          </a:p>
          <a:p>
            <a:pPr indent="-336550" lvl="0" marL="457200" rtl="0" algn="l">
              <a:spcBef>
                <a:spcPts val="0"/>
              </a:spcBef>
              <a:spcAft>
                <a:spcPts val="0"/>
              </a:spcAft>
              <a:buSzPts val="1700"/>
              <a:buChar char="-"/>
            </a:pPr>
            <a:r>
              <a:rPr lang="en" sz="1700"/>
              <a:t>Minions who remove tiles</a:t>
            </a:r>
            <a:endParaRPr sz="1700"/>
          </a:p>
          <a:p>
            <a:pPr indent="-323850" lvl="1" marL="914400" marR="0" rtl="0" algn="l">
              <a:lnSpc>
                <a:spcPct val="130434"/>
              </a:lnSpc>
              <a:spcBef>
                <a:spcPts val="0"/>
              </a:spcBef>
              <a:spcAft>
                <a:spcPts val="0"/>
              </a:spcAft>
              <a:buSzPts val="1500"/>
              <a:buChar char="-"/>
            </a:pPr>
            <a:r>
              <a:rPr lang="en" sz="1500"/>
              <a:t>reduces cost, draws players to tiles w/minions on way towards a goal</a:t>
            </a:r>
            <a:endParaRPr sz="1500"/>
          </a:p>
          <a:p>
            <a:pPr indent="-336550" lvl="0" marL="457200" rtl="0" algn="l">
              <a:spcBef>
                <a:spcPts val="0"/>
              </a:spcBef>
              <a:spcAft>
                <a:spcPts val="0"/>
              </a:spcAft>
              <a:buSzPts val="1700"/>
              <a:buChar char="-"/>
            </a:pPr>
            <a:r>
              <a:rPr lang="en" sz="1700"/>
              <a:t>Special Abilities - characters can do special moves, ie closer to true gameplay</a:t>
            </a:r>
            <a:endParaRPr sz="1700"/>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Cost Functions: Not All Actions Are Equal</a:t>
            </a:r>
            <a:endParaRPr/>
          </a:p>
        </p:txBody>
      </p:sp>
      <p:sp>
        <p:nvSpPr>
          <p:cNvPr id="283" name="Google Shape;283;p3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Currently all actions are equal Action Point (AP) cost</a:t>
            </a:r>
            <a:endParaRPr/>
          </a:p>
          <a:p>
            <a:pPr indent="0" lvl="0" marL="0" rtl="0" algn="l">
              <a:spcBef>
                <a:spcPts val="1200"/>
              </a:spcBef>
              <a:spcAft>
                <a:spcPts val="0"/>
              </a:spcAft>
              <a:buNone/>
            </a:pPr>
            <a:r>
              <a:rPr lang="en"/>
              <a:t>Goal cost for actions will be as follows:</a:t>
            </a:r>
            <a:endParaRPr/>
          </a:p>
          <a:p>
            <a:pPr indent="-311150" lvl="0" marL="457200" rtl="0" algn="l">
              <a:spcBef>
                <a:spcPts val="0"/>
              </a:spcBef>
              <a:spcAft>
                <a:spcPts val="0"/>
              </a:spcAft>
              <a:buSzPts val="1300"/>
              <a:buChar char="-"/>
            </a:pPr>
            <a:r>
              <a:rPr lang="en"/>
              <a:t>Each player will have 3 AP per turn</a:t>
            </a:r>
            <a:endParaRPr/>
          </a:p>
          <a:p>
            <a:pPr indent="-311150" lvl="0" marL="457200" rtl="0" algn="l">
              <a:spcBef>
                <a:spcPts val="0"/>
              </a:spcBef>
              <a:spcAft>
                <a:spcPts val="0"/>
              </a:spcAft>
              <a:buSzPts val="1300"/>
              <a:buChar char="-"/>
            </a:pPr>
            <a:r>
              <a:rPr lang="en"/>
              <a:t>1 AP to move</a:t>
            </a:r>
            <a:endParaRPr/>
          </a:p>
          <a:p>
            <a:pPr indent="-311150" lvl="0" marL="457200" rtl="0" algn="l">
              <a:spcBef>
                <a:spcPts val="0"/>
              </a:spcBef>
              <a:spcAft>
                <a:spcPts val="0"/>
              </a:spcAft>
              <a:buSzPts val="1300"/>
              <a:buChar char="-"/>
            </a:pPr>
            <a:r>
              <a:rPr lang="en"/>
              <a:t>AP will </a:t>
            </a:r>
            <a:endParaRPr/>
          </a:p>
        </p:txBody>
      </p:sp>
      <p:sp>
        <p:nvSpPr>
          <p:cNvPr id="284" name="Google Shape;284;p31"/>
          <p:cNvSpPr txBox="1"/>
          <p:nvPr/>
        </p:nvSpPr>
        <p:spPr>
          <a:xfrm>
            <a:off x="3759750" y="1430900"/>
            <a:ext cx="1624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Calibri"/>
                <a:ea typeface="Calibri"/>
                <a:cs typeface="Calibri"/>
                <a:sym typeface="Calibri"/>
              </a:rPr>
              <a:t>(Except when they are)</a:t>
            </a:r>
            <a:endParaRPr sz="1200">
              <a:latin typeface="Calibri"/>
              <a:ea typeface="Calibri"/>
              <a:cs typeface="Calibri"/>
              <a:sym typeface="Calibri"/>
            </a:endParaRPr>
          </a:p>
        </p:txBody>
      </p:sp>
      <p:pic>
        <p:nvPicPr>
          <p:cNvPr id="285" name="Google Shape;285;p31"/>
          <p:cNvPicPr preferRelativeResize="0"/>
          <p:nvPr/>
        </p:nvPicPr>
        <p:blipFill rotWithShape="1">
          <a:blip r:embed="rId3">
            <a:alphaModFix/>
          </a:blip>
          <a:srcRect b="6653" l="1536" r="63846" t="36669"/>
          <a:stretch/>
        </p:blipFill>
        <p:spPr>
          <a:xfrm>
            <a:off x="5715700" y="1800200"/>
            <a:ext cx="2153851" cy="2295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ctrTitle"/>
          </p:nvPr>
        </p:nvSpPr>
        <p:spPr>
          <a:xfrm>
            <a:off x="1957600" y="1595349"/>
            <a:ext cx="5411400" cy="15402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Special Thanks to</a:t>
            </a:r>
            <a:endParaRPr/>
          </a:p>
          <a:p>
            <a:pPr indent="0" lvl="0" marL="0" rtl="0" algn="ctr">
              <a:spcBef>
                <a:spcPts val="0"/>
              </a:spcBef>
              <a:spcAft>
                <a:spcPts val="0"/>
              </a:spcAft>
              <a:buNone/>
            </a:pPr>
            <a:r>
              <a:rPr lang="en"/>
              <a:t>Ian Stedmen</a:t>
            </a:r>
            <a:endParaRPr/>
          </a:p>
          <a:p>
            <a:pPr indent="0" lvl="0" marL="0" rtl="0" algn="ctr">
              <a:spcBef>
                <a:spcPts val="0"/>
              </a:spcBef>
              <a:spcAft>
                <a:spcPts val="0"/>
              </a:spcAft>
              <a:buNone/>
            </a:pPr>
            <a:r>
              <a:rPr lang="en"/>
              <a:t> and </a:t>
            </a:r>
            <a:endParaRPr/>
          </a:p>
          <a:p>
            <a:pPr indent="0" lvl="0" marL="0" rtl="0" algn="ctr">
              <a:spcBef>
                <a:spcPts val="0"/>
              </a:spcBef>
              <a:spcAft>
                <a:spcPts val="0"/>
              </a:spcAft>
              <a:buNone/>
            </a:pPr>
            <a:r>
              <a:rPr lang="en"/>
              <a:t>Magic Meeple Games </a:t>
            </a:r>
            <a:endParaRPr/>
          </a:p>
          <a:p>
            <a:pPr indent="0" lvl="0" marL="0" rtl="0" algn="ctr">
              <a:spcBef>
                <a:spcPts val="0"/>
              </a:spcBef>
              <a:spcAft>
                <a:spcPts val="0"/>
              </a:spcAft>
              <a:buNone/>
            </a:pPr>
            <a:r>
              <a:rPr lang="en"/>
              <a:t>for their support</a:t>
            </a:r>
            <a:endParaRPr/>
          </a:p>
        </p:txBody>
      </p:sp>
      <p:pic>
        <p:nvPicPr>
          <p:cNvPr id="135" name="Google Shape;135;p14"/>
          <p:cNvPicPr preferRelativeResize="0"/>
          <p:nvPr/>
        </p:nvPicPr>
        <p:blipFill>
          <a:blip r:embed="rId3">
            <a:alphaModFix/>
          </a:blip>
          <a:stretch>
            <a:fillRect/>
          </a:stretch>
        </p:blipFill>
        <p:spPr>
          <a:xfrm>
            <a:off x="3961650" y="3600363"/>
            <a:ext cx="1081500" cy="1081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2"/>
          <p:cNvSpPr txBox="1"/>
          <p:nvPr>
            <p:ph type="title"/>
          </p:nvPr>
        </p:nvSpPr>
        <p:spPr>
          <a:xfrm>
            <a:off x="2393675" y="1656775"/>
            <a:ext cx="8043000" cy="157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6000"/>
              <a:t>Questions?</a:t>
            </a:r>
            <a:endParaRPr sz="6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Related Works</a:t>
            </a:r>
            <a:endParaRPr/>
          </a:p>
        </p:txBody>
      </p:sp>
      <p:sp>
        <p:nvSpPr>
          <p:cNvPr id="296" name="Google Shape;296;p3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 Real time D* Lite w/multiple agents </a:t>
            </a:r>
            <a:r>
              <a:rPr lang="en" u="sng">
                <a:solidFill>
                  <a:schemeClr val="hlink"/>
                </a:solidFill>
                <a:hlinkClick r:id="rId3"/>
              </a:rPr>
              <a:t>https://www.researchgate.net/publication/236897587_D_Lite_Based_Real-Time_Multi-Agent_Path_Planning_in_Dynamic_Environments</a:t>
            </a:r>
            <a:endParaRPr/>
          </a:p>
          <a:p>
            <a:pPr indent="0" lvl="0" marL="0" rtl="0" algn="l">
              <a:spcBef>
                <a:spcPts val="1200"/>
              </a:spcBef>
              <a:spcAft>
                <a:spcPts val="0"/>
              </a:spcAft>
              <a:buNone/>
            </a:pPr>
            <a:r>
              <a:rPr lang="en"/>
              <a:t>[2] DARP - Divide Areas Algorithm</a:t>
            </a:r>
            <a:endParaRPr/>
          </a:p>
          <a:p>
            <a:pPr indent="0" lvl="0" marL="0" rtl="0" algn="l">
              <a:spcBef>
                <a:spcPts val="1200"/>
              </a:spcBef>
              <a:spcAft>
                <a:spcPts val="1200"/>
              </a:spcAft>
              <a:buNone/>
            </a:pPr>
            <a:r>
              <a:rPr lang="en"/>
              <a:t>https://medium.com/@athanasios.kapoutsis/darp-divide-areas-algorithm-for-optimal-multi-robot-coverage-path-planning-2fed77b990a3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Description</a:t>
            </a:r>
            <a:endParaRPr/>
          </a:p>
        </p:txBody>
      </p:sp>
      <p:sp>
        <p:nvSpPr>
          <p:cNvPr id="141" name="Google Shape;141;p15"/>
          <p:cNvSpPr txBox="1"/>
          <p:nvPr>
            <p:ph idx="1" type="body"/>
          </p:nvPr>
        </p:nvSpPr>
        <p:spPr>
          <a:xfrm>
            <a:off x="700450" y="1511000"/>
            <a:ext cx="37530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Fire of Eidolon is a board game created by Magic Meeple Games where players work cooperatively to find their way through a maze-like dungeon to unlock and escape with the titular Fire of Eidolon</a:t>
            </a:r>
            <a:endParaRPr/>
          </a:p>
          <a:p>
            <a:pPr indent="0" lvl="0" marL="0" rtl="0" algn="l">
              <a:spcBef>
                <a:spcPts val="1200"/>
              </a:spcBef>
              <a:spcAft>
                <a:spcPts val="1200"/>
              </a:spcAft>
              <a:buNone/>
            </a:pPr>
            <a:r>
              <a:rPr lang="en"/>
              <a:t>Our goal was to emulate this board game and using path planning methodology, complete the game autonomously.</a:t>
            </a:r>
            <a:endParaRPr/>
          </a:p>
        </p:txBody>
      </p:sp>
      <p:pic>
        <p:nvPicPr>
          <p:cNvPr id="142" name="Google Shape;142;p15"/>
          <p:cNvPicPr preferRelativeResize="0"/>
          <p:nvPr/>
        </p:nvPicPr>
        <p:blipFill>
          <a:blip r:embed="rId3">
            <a:alphaModFix/>
          </a:blip>
          <a:stretch>
            <a:fillRect/>
          </a:stretch>
        </p:blipFill>
        <p:spPr>
          <a:xfrm>
            <a:off x="4483550" y="1414500"/>
            <a:ext cx="4267050" cy="2820055"/>
          </a:xfrm>
          <a:prstGeom prst="rect">
            <a:avLst/>
          </a:prstGeom>
          <a:noFill/>
          <a:ln>
            <a:noFill/>
          </a:ln>
        </p:spPr>
      </p:pic>
      <p:pic>
        <p:nvPicPr>
          <p:cNvPr id="143" name="Google Shape;143;p15"/>
          <p:cNvPicPr preferRelativeResize="0"/>
          <p:nvPr/>
        </p:nvPicPr>
        <p:blipFill>
          <a:blip r:embed="rId4">
            <a:alphaModFix/>
          </a:blip>
          <a:stretch>
            <a:fillRect/>
          </a:stretch>
        </p:blipFill>
        <p:spPr>
          <a:xfrm>
            <a:off x="2641150" y="3763588"/>
            <a:ext cx="1081500" cy="1081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idx="1" type="body"/>
          </p:nvPr>
        </p:nvSpPr>
        <p:spPr>
          <a:xfrm>
            <a:off x="292350" y="1549825"/>
            <a:ext cx="1298100" cy="3699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a:t>Filler Tile/</a:t>
            </a:r>
            <a:r>
              <a:rPr lang="en"/>
              <a:t>Obstacle</a:t>
            </a:r>
            <a:endParaRPr/>
          </a:p>
        </p:txBody>
      </p:sp>
      <p:pic>
        <p:nvPicPr>
          <p:cNvPr id="149" name="Google Shape;149;p16"/>
          <p:cNvPicPr preferRelativeResize="0"/>
          <p:nvPr/>
        </p:nvPicPr>
        <p:blipFill>
          <a:blip r:embed="rId3">
            <a:alphaModFix/>
          </a:blip>
          <a:stretch>
            <a:fillRect/>
          </a:stretch>
        </p:blipFill>
        <p:spPr>
          <a:xfrm>
            <a:off x="263650" y="303425"/>
            <a:ext cx="1298099" cy="1304476"/>
          </a:xfrm>
          <a:prstGeom prst="rect">
            <a:avLst/>
          </a:prstGeom>
          <a:noFill/>
          <a:ln>
            <a:noFill/>
          </a:ln>
        </p:spPr>
      </p:pic>
      <p:pic>
        <p:nvPicPr>
          <p:cNvPr id="150" name="Google Shape;150;p16"/>
          <p:cNvPicPr preferRelativeResize="0"/>
          <p:nvPr/>
        </p:nvPicPr>
        <p:blipFill>
          <a:blip r:embed="rId4">
            <a:alphaModFix/>
          </a:blip>
          <a:stretch>
            <a:fillRect/>
          </a:stretch>
        </p:blipFill>
        <p:spPr>
          <a:xfrm>
            <a:off x="1643450" y="309200"/>
            <a:ext cx="1298100" cy="1321326"/>
          </a:xfrm>
          <a:prstGeom prst="rect">
            <a:avLst/>
          </a:prstGeom>
          <a:noFill/>
          <a:ln>
            <a:noFill/>
          </a:ln>
        </p:spPr>
      </p:pic>
      <p:sp>
        <p:nvSpPr>
          <p:cNvPr id="151" name="Google Shape;151;p16"/>
          <p:cNvSpPr txBox="1"/>
          <p:nvPr>
            <p:ph idx="1" type="body"/>
          </p:nvPr>
        </p:nvSpPr>
        <p:spPr>
          <a:xfrm>
            <a:off x="1980925" y="1549825"/>
            <a:ext cx="754800" cy="3699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t>Start Tile</a:t>
            </a:r>
            <a:endParaRPr/>
          </a:p>
        </p:txBody>
      </p:sp>
      <p:pic>
        <p:nvPicPr>
          <p:cNvPr id="152" name="Google Shape;152;p16"/>
          <p:cNvPicPr preferRelativeResize="0"/>
          <p:nvPr/>
        </p:nvPicPr>
        <p:blipFill>
          <a:blip r:embed="rId5">
            <a:alphaModFix/>
          </a:blip>
          <a:stretch>
            <a:fillRect/>
          </a:stretch>
        </p:blipFill>
        <p:spPr>
          <a:xfrm>
            <a:off x="6228950" y="313000"/>
            <a:ext cx="1298099" cy="1327918"/>
          </a:xfrm>
          <a:prstGeom prst="rect">
            <a:avLst/>
          </a:prstGeom>
          <a:noFill/>
          <a:ln>
            <a:noFill/>
          </a:ln>
        </p:spPr>
      </p:pic>
      <p:sp>
        <p:nvSpPr>
          <p:cNvPr id="153" name="Google Shape;153;p16"/>
          <p:cNvSpPr txBox="1"/>
          <p:nvPr>
            <p:ph idx="1" type="body"/>
          </p:nvPr>
        </p:nvSpPr>
        <p:spPr>
          <a:xfrm>
            <a:off x="6620800" y="1549825"/>
            <a:ext cx="754800" cy="3699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t>End </a:t>
            </a:r>
            <a:r>
              <a:rPr lang="en"/>
              <a:t>Tile</a:t>
            </a:r>
            <a:endParaRPr/>
          </a:p>
        </p:txBody>
      </p:sp>
      <p:pic>
        <p:nvPicPr>
          <p:cNvPr id="154" name="Google Shape;154;p16"/>
          <p:cNvPicPr preferRelativeResize="0"/>
          <p:nvPr/>
        </p:nvPicPr>
        <p:blipFill>
          <a:blip r:embed="rId6">
            <a:alphaModFix/>
          </a:blip>
          <a:stretch>
            <a:fillRect/>
          </a:stretch>
        </p:blipFill>
        <p:spPr>
          <a:xfrm>
            <a:off x="3041162" y="305900"/>
            <a:ext cx="1538539" cy="1327926"/>
          </a:xfrm>
          <a:prstGeom prst="rect">
            <a:avLst/>
          </a:prstGeom>
          <a:noFill/>
          <a:ln>
            <a:noFill/>
          </a:ln>
        </p:spPr>
      </p:pic>
      <p:pic>
        <p:nvPicPr>
          <p:cNvPr id="155" name="Google Shape;155;p16"/>
          <p:cNvPicPr preferRelativeResize="0"/>
          <p:nvPr/>
        </p:nvPicPr>
        <p:blipFill>
          <a:blip r:embed="rId7">
            <a:alphaModFix/>
          </a:blip>
          <a:stretch>
            <a:fillRect/>
          </a:stretch>
        </p:blipFill>
        <p:spPr>
          <a:xfrm>
            <a:off x="4635050" y="313012"/>
            <a:ext cx="1538550" cy="1313708"/>
          </a:xfrm>
          <a:prstGeom prst="rect">
            <a:avLst/>
          </a:prstGeom>
          <a:noFill/>
          <a:ln>
            <a:noFill/>
          </a:ln>
        </p:spPr>
      </p:pic>
      <p:sp>
        <p:nvSpPr>
          <p:cNvPr id="156" name="Google Shape;156;p16"/>
          <p:cNvSpPr txBox="1"/>
          <p:nvPr>
            <p:ph idx="1" type="body"/>
          </p:nvPr>
        </p:nvSpPr>
        <p:spPr>
          <a:xfrm>
            <a:off x="4062500" y="1549825"/>
            <a:ext cx="1081500" cy="3699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a:t>Secret Passages</a:t>
            </a:r>
            <a:endParaRPr/>
          </a:p>
        </p:txBody>
      </p:sp>
      <p:pic>
        <p:nvPicPr>
          <p:cNvPr id="157" name="Google Shape;157;p16"/>
          <p:cNvPicPr preferRelativeResize="0"/>
          <p:nvPr/>
        </p:nvPicPr>
        <p:blipFill>
          <a:blip r:embed="rId8">
            <a:alphaModFix/>
          </a:blip>
          <a:stretch>
            <a:fillRect/>
          </a:stretch>
        </p:blipFill>
        <p:spPr>
          <a:xfrm>
            <a:off x="7582400" y="338692"/>
            <a:ext cx="1298099" cy="1276546"/>
          </a:xfrm>
          <a:prstGeom prst="rect">
            <a:avLst/>
          </a:prstGeom>
          <a:noFill/>
          <a:ln>
            <a:noFill/>
          </a:ln>
        </p:spPr>
      </p:pic>
      <p:sp>
        <p:nvSpPr>
          <p:cNvPr id="158" name="Google Shape;158;p16"/>
          <p:cNvSpPr txBox="1"/>
          <p:nvPr>
            <p:ph idx="1" type="body"/>
          </p:nvPr>
        </p:nvSpPr>
        <p:spPr>
          <a:xfrm>
            <a:off x="7690700" y="1549825"/>
            <a:ext cx="1081500" cy="3699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t>Fire of Eidolon</a:t>
            </a:r>
            <a:endParaRPr/>
          </a:p>
        </p:txBody>
      </p:sp>
      <p:pic>
        <p:nvPicPr>
          <p:cNvPr id="159" name="Google Shape;159;p16"/>
          <p:cNvPicPr preferRelativeResize="0"/>
          <p:nvPr/>
        </p:nvPicPr>
        <p:blipFill>
          <a:blip r:embed="rId9">
            <a:alphaModFix/>
          </a:blip>
          <a:stretch>
            <a:fillRect/>
          </a:stretch>
        </p:blipFill>
        <p:spPr>
          <a:xfrm>
            <a:off x="264025" y="2025175"/>
            <a:ext cx="1354755" cy="1304476"/>
          </a:xfrm>
          <a:prstGeom prst="rect">
            <a:avLst/>
          </a:prstGeom>
          <a:noFill/>
          <a:ln>
            <a:noFill/>
          </a:ln>
        </p:spPr>
      </p:pic>
      <p:pic>
        <p:nvPicPr>
          <p:cNvPr id="160" name="Google Shape;160;p16"/>
          <p:cNvPicPr preferRelativeResize="0"/>
          <p:nvPr/>
        </p:nvPicPr>
        <p:blipFill>
          <a:blip r:embed="rId10">
            <a:alphaModFix/>
          </a:blip>
          <a:stretch>
            <a:fillRect/>
          </a:stretch>
        </p:blipFill>
        <p:spPr>
          <a:xfrm>
            <a:off x="1709275" y="2045050"/>
            <a:ext cx="1298099" cy="1304481"/>
          </a:xfrm>
          <a:prstGeom prst="rect">
            <a:avLst/>
          </a:prstGeom>
          <a:noFill/>
          <a:ln>
            <a:noFill/>
          </a:ln>
        </p:spPr>
      </p:pic>
      <p:pic>
        <p:nvPicPr>
          <p:cNvPr id="161" name="Google Shape;161;p16"/>
          <p:cNvPicPr preferRelativeResize="0"/>
          <p:nvPr/>
        </p:nvPicPr>
        <p:blipFill>
          <a:blip r:embed="rId11">
            <a:alphaModFix/>
          </a:blip>
          <a:stretch>
            <a:fillRect/>
          </a:stretch>
        </p:blipFill>
        <p:spPr>
          <a:xfrm>
            <a:off x="3097866" y="2039138"/>
            <a:ext cx="1250360" cy="1276549"/>
          </a:xfrm>
          <a:prstGeom prst="rect">
            <a:avLst/>
          </a:prstGeom>
          <a:noFill/>
          <a:ln>
            <a:noFill/>
          </a:ln>
        </p:spPr>
      </p:pic>
      <p:sp>
        <p:nvSpPr>
          <p:cNvPr id="162" name="Google Shape;162;p16"/>
          <p:cNvSpPr txBox="1"/>
          <p:nvPr>
            <p:ph idx="1" type="body"/>
          </p:nvPr>
        </p:nvSpPr>
        <p:spPr>
          <a:xfrm>
            <a:off x="1437625" y="3315675"/>
            <a:ext cx="2037900" cy="3699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1200"/>
              </a:spcAft>
              <a:buNone/>
            </a:pPr>
            <a:r>
              <a:rPr lang="en"/>
              <a:t>Event </a:t>
            </a:r>
            <a:r>
              <a:rPr lang="en"/>
              <a:t>Tiles</a:t>
            </a:r>
            <a:endParaRPr/>
          </a:p>
        </p:txBody>
      </p:sp>
      <p:pic>
        <p:nvPicPr>
          <p:cNvPr id="163" name="Google Shape;163;p16"/>
          <p:cNvPicPr preferRelativeResize="0"/>
          <p:nvPr/>
        </p:nvPicPr>
        <p:blipFill>
          <a:blip r:embed="rId12">
            <a:alphaModFix/>
          </a:blip>
          <a:stretch>
            <a:fillRect/>
          </a:stretch>
        </p:blipFill>
        <p:spPr>
          <a:xfrm>
            <a:off x="4842525" y="2072113"/>
            <a:ext cx="1250350" cy="1250350"/>
          </a:xfrm>
          <a:prstGeom prst="rect">
            <a:avLst/>
          </a:prstGeom>
          <a:noFill/>
          <a:ln>
            <a:noFill/>
          </a:ln>
        </p:spPr>
      </p:pic>
      <p:pic>
        <p:nvPicPr>
          <p:cNvPr id="164" name="Google Shape;164;p16"/>
          <p:cNvPicPr preferRelativeResize="0"/>
          <p:nvPr/>
        </p:nvPicPr>
        <p:blipFill>
          <a:blip r:embed="rId13">
            <a:alphaModFix/>
          </a:blip>
          <a:stretch>
            <a:fillRect/>
          </a:stretch>
        </p:blipFill>
        <p:spPr>
          <a:xfrm>
            <a:off x="6173600" y="2072113"/>
            <a:ext cx="1250350" cy="1250350"/>
          </a:xfrm>
          <a:prstGeom prst="rect">
            <a:avLst/>
          </a:prstGeom>
          <a:noFill/>
          <a:ln>
            <a:noFill/>
          </a:ln>
        </p:spPr>
      </p:pic>
      <p:pic>
        <p:nvPicPr>
          <p:cNvPr id="165" name="Google Shape;165;p16"/>
          <p:cNvPicPr preferRelativeResize="0"/>
          <p:nvPr/>
        </p:nvPicPr>
        <p:blipFill>
          <a:blip r:embed="rId14">
            <a:alphaModFix/>
          </a:blip>
          <a:stretch>
            <a:fillRect/>
          </a:stretch>
        </p:blipFill>
        <p:spPr>
          <a:xfrm>
            <a:off x="7459872" y="2057750"/>
            <a:ext cx="1250349" cy="1279094"/>
          </a:xfrm>
          <a:prstGeom prst="rect">
            <a:avLst/>
          </a:prstGeom>
          <a:noFill/>
          <a:ln>
            <a:noFill/>
          </a:ln>
        </p:spPr>
      </p:pic>
      <p:sp>
        <p:nvSpPr>
          <p:cNvPr id="166" name="Google Shape;166;p16"/>
          <p:cNvSpPr txBox="1"/>
          <p:nvPr>
            <p:ph idx="1" type="body"/>
          </p:nvPr>
        </p:nvSpPr>
        <p:spPr>
          <a:xfrm>
            <a:off x="5779825" y="3315675"/>
            <a:ext cx="2037900" cy="3699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lang="en"/>
              <a:t>Examples of Color Tiles</a:t>
            </a:r>
            <a:endParaRPr/>
          </a:p>
        </p:txBody>
      </p:sp>
      <p:sp>
        <p:nvSpPr>
          <p:cNvPr id="167" name="Google Shape;167;p16"/>
          <p:cNvSpPr txBox="1"/>
          <p:nvPr>
            <p:ph idx="1" type="body"/>
          </p:nvPr>
        </p:nvSpPr>
        <p:spPr>
          <a:xfrm>
            <a:off x="-151625" y="4552263"/>
            <a:ext cx="2037900" cy="3699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lang="en"/>
              <a:t>Player</a:t>
            </a:r>
            <a:endParaRPr/>
          </a:p>
        </p:txBody>
      </p:sp>
      <p:pic>
        <p:nvPicPr>
          <p:cNvPr id="168" name="Google Shape;168;p16"/>
          <p:cNvPicPr preferRelativeResize="0"/>
          <p:nvPr/>
        </p:nvPicPr>
        <p:blipFill>
          <a:blip r:embed="rId15">
            <a:alphaModFix/>
          </a:blip>
          <a:stretch>
            <a:fillRect/>
          </a:stretch>
        </p:blipFill>
        <p:spPr>
          <a:xfrm>
            <a:off x="7220550" y="3560836"/>
            <a:ext cx="602251" cy="703753"/>
          </a:xfrm>
          <a:prstGeom prst="rect">
            <a:avLst/>
          </a:prstGeom>
          <a:noFill/>
          <a:ln>
            <a:noFill/>
          </a:ln>
        </p:spPr>
      </p:pic>
      <p:pic>
        <p:nvPicPr>
          <p:cNvPr id="169" name="Google Shape;169;p16"/>
          <p:cNvPicPr preferRelativeResize="0"/>
          <p:nvPr/>
        </p:nvPicPr>
        <p:blipFill>
          <a:blip r:embed="rId16">
            <a:alphaModFix/>
          </a:blip>
          <a:stretch>
            <a:fillRect/>
          </a:stretch>
        </p:blipFill>
        <p:spPr>
          <a:xfrm>
            <a:off x="2986804" y="3764054"/>
            <a:ext cx="499476" cy="494273"/>
          </a:xfrm>
          <a:prstGeom prst="rect">
            <a:avLst/>
          </a:prstGeom>
          <a:noFill/>
          <a:ln>
            <a:noFill/>
          </a:ln>
        </p:spPr>
      </p:pic>
      <p:pic>
        <p:nvPicPr>
          <p:cNvPr id="170" name="Google Shape;170;p16"/>
          <p:cNvPicPr preferRelativeResize="0"/>
          <p:nvPr/>
        </p:nvPicPr>
        <p:blipFill>
          <a:blip r:embed="rId17">
            <a:alphaModFix/>
          </a:blip>
          <a:stretch>
            <a:fillRect/>
          </a:stretch>
        </p:blipFill>
        <p:spPr>
          <a:xfrm>
            <a:off x="4201150" y="3616000"/>
            <a:ext cx="754800" cy="797476"/>
          </a:xfrm>
          <a:prstGeom prst="rect">
            <a:avLst/>
          </a:prstGeom>
          <a:noFill/>
          <a:ln>
            <a:noFill/>
          </a:ln>
        </p:spPr>
      </p:pic>
      <p:pic>
        <p:nvPicPr>
          <p:cNvPr id="171" name="Google Shape;171;p16"/>
          <p:cNvPicPr preferRelativeResize="0"/>
          <p:nvPr/>
        </p:nvPicPr>
        <p:blipFill>
          <a:blip r:embed="rId18">
            <a:alphaModFix/>
          </a:blip>
          <a:stretch>
            <a:fillRect/>
          </a:stretch>
        </p:blipFill>
        <p:spPr>
          <a:xfrm>
            <a:off x="6421368" y="3604604"/>
            <a:ext cx="754801" cy="692608"/>
          </a:xfrm>
          <a:prstGeom prst="rect">
            <a:avLst/>
          </a:prstGeom>
          <a:noFill/>
          <a:ln>
            <a:noFill/>
          </a:ln>
        </p:spPr>
      </p:pic>
      <p:pic>
        <p:nvPicPr>
          <p:cNvPr id="172" name="Google Shape;172;p16"/>
          <p:cNvPicPr preferRelativeResize="0"/>
          <p:nvPr/>
        </p:nvPicPr>
        <p:blipFill>
          <a:blip r:embed="rId19">
            <a:alphaModFix/>
          </a:blip>
          <a:stretch>
            <a:fillRect/>
          </a:stretch>
        </p:blipFill>
        <p:spPr>
          <a:xfrm>
            <a:off x="2457912" y="3803661"/>
            <a:ext cx="499475" cy="491428"/>
          </a:xfrm>
          <a:prstGeom prst="rect">
            <a:avLst/>
          </a:prstGeom>
          <a:noFill/>
          <a:ln>
            <a:noFill/>
          </a:ln>
        </p:spPr>
      </p:pic>
      <p:pic>
        <p:nvPicPr>
          <p:cNvPr id="173" name="Google Shape;173;p16"/>
          <p:cNvPicPr preferRelativeResize="0"/>
          <p:nvPr/>
        </p:nvPicPr>
        <p:blipFill>
          <a:blip r:embed="rId20">
            <a:alphaModFix/>
          </a:blip>
          <a:stretch>
            <a:fillRect/>
          </a:stretch>
        </p:blipFill>
        <p:spPr>
          <a:xfrm>
            <a:off x="5914434" y="3673550"/>
            <a:ext cx="602249" cy="682374"/>
          </a:xfrm>
          <a:prstGeom prst="rect">
            <a:avLst/>
          </a:prstGeom>
          <a:noFill/>
          <a:ln>
            <a:noFill/>
          </a:ln>
        </p:spPr>
      </p:pic>
      <p:pic>
        <p:nvPicPr>
          <p:cNvPr id="174" name="Google Shape;174;p16"/>
          <p:cNvPicPr preferRelativeResize="0"/>
          <p:nvPr/>
        </p:nvPicPr>
        <p:blipFill>
          <a:blip r:embed="rId21">
            <a:alphaModFix/>
          </a:blip>
          <a:stretch>
            <a:fillRect/>
          </a:stretch>
        </p:blipFill>
        <p:spPr>
          <a:xfrm>
            <a:off x="1841527" y="3764038"/>
            <a:ext cx="602251" cy="570674"/>
          </a:xfrm>
          <a:prstGeom prst="rect">
            <a:avLst/>
          </a:prstGeom>
          <a:noFill/>
          <a:ln>
            <a:noFill/>
          </a:ln>
        </p:spPr>
      </p:pic>
      <p:sp>
        <p:nvSpPr>
          <p:cNvPr id="175" name="Google Shape;175;p16"/>
          <p:cNvSpPr txBox="1"/>
          <p:nvPr>
            <p:ph idx="1" type="body"/>
          </p:nvPr>
        </p:nvSpPr>
        <p:spPr>
          <a:xfrm>
            <a:off x="1590438" y="4258313"/>
            <a:ext cx="2037900" cy="3699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lang="en"/>
              <a:t>Event Tokens</a:t>
            </a:r>
            <a:endParaRPr/>
          </a:p>
        </p:txBody>
      </p:sp>
      <p:sp>
        <p:nvSpPr>
          <p:cNvPr id="176" name="Google Shape;176;p16"/>
          <p:cNvSpPr txBox="1"/>
          <p:nvPr>
            <p:ph idx="1" type="body"/>
          </p:nvPr>
        </p:nvSpPr>
        <p:spPr>
          <a:xfrm>
            <a:off x="5859038" y="4159838"/>
            <a:ext cx="2037900" cy="3699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lang="en"/>
              <a:t>Color</a:t>
            </a:r>
            <a:r>
              <a:rPr lang="en"/>
              <a:t>Tokens</a:t>
            </a:r>
            <a:endParaRPr/>
          </a:p>
        </p:txBody>
      </p:sp>
      <p:sp>
        <p:nvSpPr>
          <p:cNvPr id="177" name="Google Shape;177;p16"/>
          <p:cNvSpPr txBox="1"/>
          <p:nvPr>
            <p:ph idx="1" type="body"/>
          </p:nvPr>
        </p:nvSpPr>
        <p:spPr>
          <a:xfrm>
            <a:off x="3475513" y="4297188"/>
            <a:ext cx="2037900" cy="3699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lang="en"/>
              <a:t>Fire of Eidolon</a:t>
            </a:r>
            <a:endParaRPr/>
          </a:p>
        </p:txBody>
      </p:sp>
      <p:pic>
        <p:nvPicPr>
          <p:cNvPr id="178" name="Google Shape;178;p16"/>
          <p:cNvPicPr preferRelativeResize="0"/>
          <p:nvPr/>
        </p:nvPicPr>
        <p:blipFill>
          <a:blip r:embed="rId22">
            <a:alphaModFix/>
          </a:blip>
          <a:stretch>
            <a:fillRect/>
          </a:stretch>
        </p:blipFill>
        <p:spPr>
          <a:xfrm>
            <a:off x="326575" y="3560813"/>
            <a:ext cx="1081500" cy="1081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7"/>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Applied Algorithms: What we used from class</a:t>
            </a:r>
            <a:endParaRPr/>
          </a:p>
        </p:txBody>
      </p:sp>
      <p:sp>
        <p:nvSpPr>
          <p:cNvPr id="184" name="Google Shape;184;p1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Random Map Generation</a:t>
            </a:r>
            <a:endParaRPr sz="2000"/>
          </a:p>
          <a:p>
            <a:pPr indent="-355600" lvl="0" marL="457200" rtl="0" algn="l">
              <a:spcBef>
                <a:spcPts val="0"/>
              </a:spcBef>
              <a:spcAft>
                <a:spcPts val="0"/>
              </a:spcAft>
              <a:buSzPts val="2000"/>
              <a:buChar char="-"/>
            </a:pPr>
            <a:r>
              <a:rPr lang="en" sz="2000"/>
              <a:t>Prioritization (Obstacle Avoidance)</a:t>
            </a:r>
            <a:endParaRPr sz="2000"/>
          </a:p>
          <a:p>
            <a:pPr indent="-355600" lvl="0" marL="457200" rtl="0" algn="l">
              <a:spcBef>
                <a:spcPts val="0"/>
              </a:spcBef>
              <a:spcAft>
                <a:spcPts val="0"/>
              </a:spcAft>
              <a:buSzPts val="2000"/>
              <a:buChar char="-"/>
            </a:pPr>
            <a:r>
              <a:rPr lang="en" sz="2000"/>
              <a:t>A* Path Planning</a:t>
            </a:r>
            <a:endParaRPr sz="2000"/>
          </a:p>
          <a:p>
            <a:pPr indent="-355600" lvl="0" marL="457200" rtl="0" algn="l">
              <a:spcBef>
                <a:spcPts val="0"/>
              </a:spcBef>
              <a:spcAft>
                <a:spcPts val="0"/>
              </a:spcAft>
              <a:buSzPts val="2000"/>
              <a:buChar char="-"/>
            </a:pPr>
            <a:r>
              <a:rPr lang="en" sz="2000"/>
              <a:t>Cost functions (to move pick up tiles, etc)</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Map Generation: Building the Dungeon</a:t>
            </a:r>
            <a:endParaRPr/>
          </a:p>
        </p:txBody>
      </p:sp>
      <p:sp>
        <p:nvSpPr>
          <p:cNvPr id="190" name="Google Shape;190;p18"/>
          <p:cNvSpPr txBox="1"/>
          <p:nvPr>
            <p:ph idx="1" type="body"/>
          </p:nvPr>
        </p:nvSpPr>
        <p:spPr>
          <a:xfrm>
            <a:off x="4893925" y="1818238"/>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Dungeon is built in grid-like layout</a:t>
            </a:r>
            <a:endParaRPr/>
          </a:p>
          <a:p>
            <a:pPr indent="-311150" lvl="0" marL="457200" rtl="0" algn="l">
              <a:spcBef>
                <a:spcPts val="0"/>
              </a:spcBef>
              <a:spcAft>
                <a:spcPts val="0"/>
              </a:spcAft>
              <a:buSzPts val="1300"/>
              <a:buChar char="-"/>
            </a:pPr>
            <a:r>
              <a:rPr lang="en"/>
              <a:t>Each tile is unique</a:t>
            </a:r>
            <a:endParaRPr/>
          </a:p>
          <a:p>
            <a:pPr indent="-311150" lvl="0" marL="457200" rtl="0" algn="l">
              <a:spcBef>
                <a:spcPts val="0"/>
              </a:spcBef>
              <a:spcAft>
                <a:spcPts val="0"/>
              </a:spcAft>
              <a:buSzPts val="1300"/>
              <a:buChar char="-"/>
            </a:pPr>
            <a:r>
              <a:rPr lang="en"/>
              <a:t>Certain Special Tiles with more unique properties</a:t>
            </a:r>
            <a:endParaRPr/>
          </a:p>
          <a:p>
            <a:pPr indent="-311150" lvl="0" marL="457200" rtl="0" algn="l">
              <a:spcBef>
                <a:spcPts val="0"/>
              </a:spcBef>
              <a:spcAft>
                <a:spcPts val="0"/>
              </a:spcAft>
              <a:buSzPts val="1300"/>
              <a:buChar char="-"/>
            </a:pPr>
            <a:r>
              <a:rPr lang="en"/>
              <a:t>Tiles will have 1-4 doors leading to other tiles</a:t>
            </a:r>
            <a:endParaRPr/>
          </a:p>
          <a:p>
            <a:pPr indent="-311150" lvl="0" marL="457200" rtl="0" algn="l">
              <a:spcBef>
                <a:spcPts val="0"/>
              </a:spcBef>
              <a:spcAft>
                <a:spcPts val="0"/>
              </a:spcAft>
              <a:buSzPts val="1300"/>
              <a:buChar char="-"/>
            </a:pPr>
            <a:r>
              <a:rPr lang="en"/>
              <a:t>The Dungeon is built with Pygame</a:t>
            </a:r>
            <a:endParaRPr/>
          </a:p>
        </p:txBody>
      </p:sp>
      <p:pic>
        <p:nvPicPr>
          <p:cNvPr id="191" name="Google Shape;191;p18"/>
          <p:cNvPicPr preferRelativeResize="0"/>
          <p:nvPr/>
        </p:nvPicPr>
        <p:blipFill>
          <a:blip r:embed="rId3">
            <a:alphaModFix/>
          </a:blip>
          <a:stretch>
            <a:fillRect/>
          </a:stretch>
        </p:blipFill>
        <p:spPr>
          <a:xfrm>
            <a:off x="469225" y="1466175"/>
            <a:ext cx="4616251" cy="3465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9"/>
          <p:cNvSpPr txBox="1"/>
          <p:nvPr>
            <p:ph type="title"/>
          </p:nvPr>
        </p:nvSpPr>
        <p:spPr>
          <a:xfrm>
            <a:off x="369075" y="252125"/>
            <a:ext cx="7505700" cy="62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Pseudocode of Map Building</a:t>
            </a:r>
            <a:endParaRPr/>
          </a:p>
        </p:txBody>
      </p:sp>
      <p:sp>
        <p:nvSpPr>
          <p:cNvPr id="197" name="Google Shape;197;p19"/>
          <p:cNvSpPr txBox="1"/>
          <p:nvPr>
            <p:ph idx="1" type="body"/>
          </p:nvPr>
        </p:nvSpPr>
        <p:spPr>
          <a:xfrm>
            <a:off x="819150" y="796250"/>
            <a:ext cx="7505700" cy="3642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a:t>Get the list of the tiles to be used</a:t>
            </a:r>
            <a:endParaRPr/>
          </a:p>
          <a:p>
            <a:pPr indent="0" lvl="0" marL="0" rtl="0" algn="l">
              <a:lnSpc>
                <a:spcPct val="100000"/>
              </a:lnSpc>
              <a:spcBef>
                <a:spcPts val="0"/>
              </a:spcBef>
              <a:spcAft>
                <a:spcPts val="0"/>
              </a:spcAft>
              <a:buNone/>
            </a:pPr>
            <a:r>
              <a:rPr lang="en"/>
              <a:t>Make a giant map of filler tiles</a:t>
            </a:r>
            <a:endParaRPr/>
          </a:p>
          <a:p>
            <a:pPr indent="0" lvl="0" marL="0" rtl="0" algn="l">
              <a:lnSpc>
                <a:spcPct val="100000"/>
              </a:lnSpc>
              <a:spcBef>
                <a:spcPts val="0"/>
              </a:spcBef>
              <a:spcAft>
                <a:spcPts val="0"/>
              </a:spcAft>
              <a:buNone/>
            </a:pPr>
            <a:r>
              <a:rPr lang="en"/>
              <a:t>Replace center of map filler tile with start tile</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While there are tiles in the list:</a:t>
            </a:r>
            <a:endParaRPr/>
          </a:p>
          <a:p>
            <a:pPr indent="0" lvl="0" marL="457200" rtl="0" algn="l">
              <a:lnSpc>
                <a:spcPct val="100000"/>
              </a:lnSpc>
              <a:spcBef>
                <a:spcPts val="0"/>
              </a:spcBef>
              <a:spcAft>
                <a:spcPts val="0"/>
              </a:spcAft>
              <a:buNone/>
            </a:pPr>
            <a:r>
              <a:rPr lang="en"/>
              <a:t>While </a:t>
            </a:r>
            <a:r>
              <a:rPr lang="en"/>
              <a:t>each</a:t>
            </a:r>
            <a:r>
              <a:rPr lang="en"/>
              <a:t> cardinal direction</a:t>
            </a:r>
            <a:r>
              <a:rPr lang="en"/>
              <a:t> hasn’t been checked yet</a:t>
            </a:r>
            <a:endParaRPr>
              <a:solidFill>
                <a:srgbClr val="FF0000"/>
              </a:solidFill>
            </a:endParaRPr>
          </a:p>
          <a:p>
            <a:pPr indent="0" lvl="0" marL="914400" rtl="0" algn="l">
              <a:lnSpc>
                <a:spcPct val="100000"/>
              </a:lnSpc>
              <a:spcBef>
                <a:spcPts val="0"/>
              </a:spcBef>
              <a:spcAft>
                <a:spcPts val="0"/>
              </a:spcAft>
              <a:buNone/>
            </a:pPr>
            <a:r>
              <a:rPr lang="en"/>
              <a:t>if door exists in cardinal direction:</a:t>
            </a:r>
            <a:endParaRPr/>
          </a:p>
          <a:p>
            <a:pPr indent="0" lvl="0" marL="914400" rtl="0" algn="l">
              <a:lnSpc>
                <a:spcPct val="100000"/>
              </a:lnSpc>
              <a:spcBef>
                <a:spcPts val="0"/>
              </a:spcBef>
              <a:spcAft>
                <a:spcPts val="0"/>
              </a:spcAft>
              <a:buNone/>
            </a:pPr>
            <a:r>
              <a:rPr lang="en"/>
              <a:t>	If tile space is empty:</a:t>
            </a:r>
            <a:endParaRPr/>
          </a:p>
          <a:p>
            <a:pPr indent="0" lvl="0" marL="914400" rtl="0" algn="l">
              <a:lnSpc>
                <a:spcPct val="100000"/>
              </a:lnSpc>
              <a:spcBef>
                <a:spcPts val="0"/>
              </a:spcBef>
              <a:spcAft>
                <a:spcPts val="0"/>
              </a:spcAft>
              <a:buNone/>
            </a:pPr>
            <a:r>
              <a:rPr lang="en"/>
              <a:t>		Grab random tile </a:t>
            </a:r>
            <a:r>
              <a:rPr lang="en"/>
              <a:t>from list</a:t>
            </a:r>
            <a:endParaRPr/>
          </a:p>
          <a:p>
            <a:pPr indent="0" lvl="0" marL="914400" rtl="0" algn="l">
              <a:lnSpc>
                <a:spcPct val="100000"/>
              </a:lnSpc>
              <a:spcBef>
                <a:spcPts val="0"/>
              </a:spcBef>
              <a:spcAft>
                <a:spcPts val="0"/>
              </a:spcAft>
              <a:buNone/>
            </a:pPr>
            <a:r>
              <a:rPr lang="en"/>
              <a:t>		Replace the filler tile</a:t>
            </a:r>
            <a:endParaRPr/>
          </a:p>
          <a:p>
            <a:pPr indent="0" lvl="0" marL="914400" rtl="0" algn="l">
              <a:lnSpc>
                <a:spcPct val="100000"/>
              </a:lnSpc>
              <a:spcBef>
                <a:spcPts val="0"/>
              </a:spcBef>
              <a:spcAft>
                <a:spcPts val="0"/>
              </a:spcAft>
              <a:buNone/>
            </a:pPr>
            <a:r>
              <a:rPr lang="en"/>
              <a:t>		Remove replacement tile from list</a:t>
            </a:r>
            <a:endParaRPr/>
          </a:p>
          <a:p>
            <a:pPr indent="0" lvl="0" marL="1371600" rtl="0" algn="l">
              <a:lnSpc>
                <a:spcPct val="100000"/>
              </a:lnSpc>
              <a:spcBef>
                <a:spcPts val="0"/>
              </a:spcBef>
              <a:spcAft>
                <a:spcPts val="0"/>
              </a:spcAft>
              <a:buNone/>
            </a:pPr>
            <a:r>
              <a:rPr lang="en"/>
              <a:t>	While replacement tile does not have a door in opposite of previous direction</a:t>
            </a:r>
            <a:endParaRPr/>
          </a:p>
          <a:p>
            <a:pPr indent="0" lvl="0" marL="1371600" rtl="0" algn="l">
              <a:lnSpc>
                <a:spcPct val="100000"/>
              </a:lnSpc>
              <a:spcBef>
                <a:spcPts val="0"/>
              </a:spcBef>
              <a:spcAft>
                <a:spcPts val="0"/>
              </a:spcAft>
              <a:buNone/>
            </a:pPr>
            <a:r>
              <a:rPr lang="en"/>
              <a:t>		Rotate replacement tile clockwise</a:t>
            </a:r>
            <a:endParaRPr/>
          </a:p>
          <a:p>
            <a:pPr indent="0" lvl="0" marL="1371600" rtl="0" algn="l">
              <a:lnSpc>
                <a:spcPct val="100000"/>
              </a:lnSpc>
              <a:spcBef>
                <a:spcPts val="0"/>
              </a:spcBef>
              <a:spcAft>
                <a:spcPts val="0"/>
              </a:spcAft>
              <a:buNone/>
            </a:pPr>
            <a:r>
              <a:rPr lang="en"/>
              <a:t>	If working tile has uncheck cardinal directions</a:t>
            </a:r>
            <a:endParaRPr/>
          </a:p>
          <a:p>
            <a:pPr indent="0" lvl="0" marL="1371600" rtl="0" algn="l">
              <a:lnSpc>
                <a:spcPct val="100000"/>
              </a:lnSpc>
              <a:spcBef>
                <a:spcPts val="0"/>
              </a:spcBef>
              <a:spcAft>
                <a:spcPts val="0"/>
              </a:spcAft>
              <a:buNone/>
            </a:pPr>
            <a:r>
              <a:rPr lang="en"/>
              <a:t>		Save to open_spots list</a:t>
            </a:r>
            <a:endParaRPr/>
          </a:p>
          <a:p>
            <a:pPr indent="457200" lvl="0" marL="1371600" rtl="0" algn="l">
              <a:lnSpc>
                <a:spcPct val="100000"/>
              </a:lnSpc>
              <a:spcBef>
                <a:spcPts val="0"/>
              </a:spcBef>
              <a:spcAft>
                <a:spcPts val="0"/>
              </a:spcAft>
              <a:buNone/>
            </a:pPr>
            <a:r>
              <a:rPr lang="en"/>
              <a:t>Set the replacement tile as Working Tile</a:t>
            </a:r>
            <a:endParaRPr/>
          </a:p>
          <a:p>
            <a:pPr indent="0" lvl="0" marL="0" rtl="0" algn="l">
              <a:lnSpc>
                <a:spcPct val="100000"/>
              </a:lnSpc>
              <a:spcBef>
                <a:spcPts val="0"/>
              </a:spcBef>
              <a:spcAft>
                <a:spcPts val="0"/>
              </a:spcAft>
              <a:buNone/>
            </a:pPr>
            <a:r>
              <a:rPr lang="en"/>
              <a:t>	If no tile has been placed:</a:t>
            </a:r>
            <a:endParaRPr/>
          </a:p>
          <a:p>
            <a:pPr indent="0" lvl="0" marL="0" rtl="0" algn="l">
              <a:lnSpc>
                <a:spcPct val="100000"/>
              </a:lnSpc>
              <a:spcBef>
                <a:spcPts val="0"/>
              </a:spcBef>
              <a:spcAft>
                <a:spcPts val="0"/>
              </a:spcAft>
              <a:buNone/>
            </a:pPr>
            <a:r>
              <a:rPr lang="en"/>
              <a:t>		Working tile = a random tile from the open_spots list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0"/>
          <p:cNvPicPr preferRelativeResize="0"/>
          <p:nvPr/>
        </p:nvPicPr>
        <p:blipFill>
          <a:blip r:embed="rId3">
            <a:alphaModFix/>
          </a:blip>
          <a:stretch>
            <a:fillRect/>
          </a:stretch>
        </p:blipFill>
        <p:spPr>
          <a:xfrm>
            <a:off x="4057800" y="2571750"/>
            <a:ext cx="4267050" cy="1858828"/>
          </a:xfrm>
          <a:prstGeom prst="rect">
            <a:avLst/>
          </a:prstGeom>
          <a:noFill/>
          <a:ln>
            <a:noFill/>
          </a:ln>
        </p:spPr>
      </p:pic>
      <p:sp>
        <p:nvSpPr>
          <p:cNvPr id="203" name="Google Shape;203;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Prioritization: How do you play?</a:t>
            </a:r>
            <a:endParaRPr/>
          </a:p>
        </p:txBody>
      </p:sp>
      <p:sp>
        <p:nvSpPr>
          <p:cNvPr id="204" name="Google Shape;204;p20"/>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Goal: Escape with the Fire of Eidolon</a:t>
            </a:r>
            <a:endParaRPr/>
          </a:p>
          <a:p>
            <a:pPr indent="-311150" lvl="0" marL="457200" rtl="0" algn="l">
              <a:spcBef>
                <a:spcPts val="0"/>
              </a:spcBef>
              <a:spcAft>
                <a:spcPts val="0"/>
              </a:spcAft>
              <a:buSzPts val="1300"/>
              <a:buChar char="-"/>
            </a:pPr>
            <a:r>
              <a:rPr lang="en"/>
              <a:t>Sub Goal: Unlock Fire of Eidolon by breaking 3 seals</a:t>
            </a:r>
            <a:endParaRPr/>
          </a:p>
          <a:p>
            <a:pPr indent="-298450" lvl="1" marL="914400" rtl="0" algn="l">
              <a:spcBef>
                <a:spcPts val="0"/>
              </a:spcBef>
              <a:spcAft>
                <a:spcPts val="0"/>
              </a:spcAft>
              <a:buSzPts val="1100"/>
              <a:buChar char="-"/>
            </a:pPr>
            <a:r>
              <a:rPr lang="en"/>
              <a:t>Break seals by collecting associated tokens</a:t>
            </a:r>
            <a:endParaRPr/>
          </a:p>
          <a:p>
            <a:pPr indent="-298450" lvl="2" marL="1371600" rtl="0" algn="l">
              <a:spcBef>
                <a:spcPts val="0"/>
              </a:spcBef>
              <a:spcAft>
                <a:spcPts val="0"/>
              </a:spcAft>
              <a:buSzPts val="1100"/>
              <a:buChar char="-"/>
            </a:pPr>
            <a:r>
              <a:rPr lang="en"/>
              <a:t>Explore dungeon to find goal conditions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1"/>
          <p:cNvSpPr txBox="1"/>
          <p:nvPr>
            <p:ph type="title"/>
          </p:nvPr>
        </p:nvSpPr>
        <p:spPr>
          <a:xfrm>
            <a:off x="321400" y="1155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Code/</a:t>
            </a:r>
            <a:r>
              <a:rPr lang="en"/>
              <a:t>Implementation</a:t>
            </a:r>
            <a:endParaRPr/>
          </a:p>
        </p:txBody>
      </p:sp>
      <p:pic>
        <p:nvPicPr>
          <p:cNvPr id="210" name="Google Shape;210;p21"/>
          <p:cNvPicPr preferRelativeResize="0"/>
          <p:nvPr/>
        </p:nvPicPr>
        <p:blipFill>
          <a:blip r:embed="rId3">
            <a:alphaModFix/>
          </a:blip>
          <a:stretch>
            <a:fillRect/>
          </a:stretch>
        </p:blipFill>
        <p:spPr>
          <a:xfrm>
            <a:off x="1115250" y="704138"/>
            <a:ext cx="6711851" cy="4136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